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79" r:id="rId13"/>
    <p:sldId id="280" r:id="rId14"/>
    <p:sldId id="281" r:id="rId15"/>
    <p:sldId id="266" r:id="rId16"/>
    <p:sldId id="268" r:id="rId17"/>
    <p:sldId id="278" r:id="rId18"/>
    <p:sldId id="267" r:id="rId19"/>
    <p:sldId id="269" r:id="rId20"/>
    <p:sldId id="270" r:id="rId21"/>
    <p:sldId id="277" r:id="rId22"/>
    <p:sldId id="271" r:id="rId23"/>
    <p:sldId id="272" r:id="rId24"/>
    <p:sldId id="274" r:id="rId25"/>
    <p:sldId id="27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91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-6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39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30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5" y="598228"/>
            <a:ext cx="7000875" cy="693142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5" y="1441865"/>
            <a:ext cx="7000875" cy="4024482"/>
          </a:xfrm>
        </p:spPr>
        <p:txBody>
          <a:bodyPr anchor="t"/>
          <a:lstStyle>
            <a:lvl1pPr>
              <a:defRPr sz="2400" baseline="0"/>
            </a:lvl1pPr>
            <a:lvl2pPr>
              <a:defRPr sz="1800" baseline="0"/>
            </a:lvl2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542" y="173202"/>
            <a:ext cx="2368292" cy="309201"/>
          </a:xfrm>
        </p:spPr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3491" y="172140"/>
            <a:ext cx="403400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0557" y="639422"/>
            <a:ext cx="795746" cy="503578"/>
          </a:xfrm>
        </p:spPr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228725" y="1292432"/>
            <a:ext cx="700087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4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16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09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6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3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00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4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16/10/03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測定とデータの扱い方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情報工学基礎実験</a:t>
            </a:r>
            <a:r>
              <a:rPr kumimoji="1" lang="en-US" altLang="ja-JP" dirty="0" smtClean="0"/>
              <a:t>Ⅰ No. 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698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誤差のある値の書き方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最確値が</a:t>
            </a:r>
            <a:r>
              <a:rPr kumimoji="1" lang="en-US" altLang="ja-JP" dirty="0" smtClean="0"/>
              <a:t>195.6 mm､</a:t>
            </a:r>
            <a:r>
              <a:rPr kumimoji="1" lang="ja-JP" altLang="en-US" dirty="0" smtClean="0"/>
              <a:t>誤差の</a:t>
            </a:r>
            <a:r>
              <a:rPr lang="ja-JP" altLang="en-US" dirty="0" smtClean="0"/>
              <a:t>幅（標準偏差）</a:t>
            </a:r>
            <a:r>
              <a:rPr kumimoji="1" lang="ja-JP" altLang="en-US" dirty="0" smtClean="0"/>
              <a:t>が</a:t>
            </a:r>
            <a:r>
              <a:rPr lang="en-US" altLang="ja-JP" dirty="0" smtClean="0"/>
              <a:t> 0.4 mm </a:t>
            </a:r>
            <a:r>
              <a:rPr lang="ja-JP" altLang="en-US" dirty="0" smtClean="0"/>
              <a:t/>
            </a:r>
            <a:br>
              <a:rPr lang="ja-JP" altLang="en-US" dirty="0" smtClean="0"/>
            </a:br>
            <a:r>
              <a:rPr lang="ja-JP" altLang="en-US" dirty="0" smtClean="0"/>
              <a:t>		</a:t>
            </a:r>
            <a:r>
              <a:rPr lang="en-US" altLang="ja-JP" dirty="0" smtClean="0"/>
              <a:t>195.6 ± 0.4 mm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 smtClean="0"/>
              <a:t>「真の値は</a:t>
            </a:r>
            <a:r>
              <a:rPr lang="en-US" altLang="ja-JP" dirty="0" smtClean="0"/>
              <a:t> 195.6 mm 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± 0.4 mm </a:t>
            </a:r>
            <a:r>
              <a:rPr lang="ja-JP" altLang="en-US" dirty="0" smtClean="0"/>
              <a:t>に約</a:t>
            </a:r>
            <a:r>
              <a:rPr lang="en-US" altLang="ja-JP" dirty="0" smtClean="0"/>
              <a:t> 68% </a:t>
            </a:r>
            <a:r>
              <a:rPr lang="ja-JP" altLang="en-US" dirty="0" smtClean="0"/>
              <a:t>含まれる」</a:t>
            </a:r>
            <a:endParaRPr lang="en-US" altLang="ja-JP" dirty="0" smtClean="0"/>
          </a:p>
          <a:p>
            <a:pPr marL="274320" lvl="1" indent="0">
              <a:buNone/>
            </a:pPr>
            <a:r>
              <a:rPr lang="en-US" altLang="ja-JP" dirty="0" smtClean="0"/>
              <a:t>※</a:t>
            </a:r>
            <a:r>
              <a:rPr lang="ja-JP" altLang="en-US" dirty="0" smtClean="0"/>
              <a:t>誤差の幅になにを使うかは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書き手と読み手できめる</a:t>
            </a:r>
            <a:endParaRPr lang="ja-JP" altLang="en-US" dirty="0"/>
          </a:p>
          <a:p>
            <a:r>
              <a:rPr lang="ja-JP" altLang="en-US" dirty="0" smtClean="0"/>
              <a:t>誤差は有効数字１桁（情報</a:t>
            </a:r>
            <a:r>
              <a:rPr lang="ja-JP" altLang="en-US" dirty="0"/>
              <a:t>工学基礎実験</a:t>
            </a:r>
            <a:r>
              <a:rPr lang="ja-JP" altLang="en-US" dirty="0" smtClean="0"/>
              <a:t>１ルール）</a:t>
            </a:r>
          </a:p>
          <a:p>
            <a:r>
              <a:rPr lang="ja-JP" altLang="en-US" dirty="0" smtClean="0"/>
              <a:t>最確値の有効数字は誤差の桁まで</a:t>
            </a:r>
            <a:endParaRPr lang="ja-JP" altLang="en-US" dirty="0"/>
          </a:p>
          <a:p>
            <a:r>
              <a:rPr lang="ja-JP" altLang="en-US" dirty="0" smtClean="0"/>
              <a:t>科学記法を使うときは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カッコでくくりまとめる</a:t>
            </a:r>
            <a:br>
              <a:rPr lang="ja-JP" altLang="en-US" dirty="0" smtClean="0"/>
            </a:br>
            <a:r>
              <a:rPr lang="ja-JP" altLang="en-US" dirty="0" smtClean="0"/>
              <a:t>		</a:t>
            </a:r>
            <a:r>
              <a:rPr lang="en-US" altLang="ja-JP" dirty="0" smtClean="0"/>
              <a:t>(1.956 </a:t>
            </a:r>
            <a:r>
              <a:rPr lang="en-US" altLang="ja-JP" dirty="0"/>
              <a:t>± </a:t>
            </a:r>
            <a:r>
              <a:rPr lang="en-US" altLang="ja-JP" dirty="0" smtClean="0"/>
              <a:t>0.004) ×</a:t>
            </a:r>
            <a:r>
              <a:rPr lang="en-US" altLang="ja-JP" dirty="0"/>
              <a:t> </a:t>
            </a:r>
            <a:r>
              <a:rPr lang="en-US" altLang="ja-JP" dirty="0" smtClean="0"/>
              <a:t>10</a:t>
            </a:r>
            <a:r>
              <a:rPr lang="en-US" altLang="ja-JP" baseline="30000" dirty="0" smtClean="0"/>
              <a:t>-2</a:t>
            </a:r>
            <a:r>
              <a:rPr lang="en-US" altLang="ja-JP" dirty="0" smtClean="0"/>
              <a:t> m 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9217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Binomi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3608110"/>
            <a:ext cx="7019925" cy="3038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誤差の求め方：ガウス分布を仮定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仮定：</a:t>
            </a:r>
            <a:r>
              <a:rPr lang="en-US" altLang="ja-JP" dirty="0" smtClean="0"/>
              <a:t> </a:t>
            </a:r>
            <a:r>
              <a:rPr lang="ja-JP" altLang="en-US" dirty="0" smtClean="0"/>
              <a:t>複数の独立した原因があり</a:t>
            </a:r>
            <a:r>
              <a:rPr lang="en-US" altLang="ja-JP" dirty="0" smtClean="0"/>
              <a:t>､</a:t>
            </a:r>
            <a:r>
              <a:rPr lang="ja-JP" altLang="en-US" dirty="0" smtClean="0"/>
              <a:t>その和が誤差となる　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二項分布</a:t>
            </a:r>
          </a:p>
          <a:p>
            <a:r>
              <a:rPr lang="ja-JP" altLang="en-US" dirty="0" smtClean="0"/>
              <a:t>そのような原因が無数にある　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ガウス分布</a:t>
            </a:r>
          </a:p>
          <a:p>
            <a:r>
              <a:rPr lang="ja-JP" altLang="en-US" dirty="0" smtClean="0"/>
              <a:t>ヒストグラムの幅（約</a:t>
            </a:r>
            <a:r>
              <a:rPr lang="en-US" altLang="ja-JP" dirty="0" smtClean="0"/>
              <a:t>68%</a:t>
            </a:r>
            <a:r>
              <a:rPr lang="ja-JP" altLang="en-US" dirty="0" smtClean="0"/>
              <a:t>ぶん）＝標準偏差として求める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92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世界のコイン</a:t>
            </a:r>
            <a:r>
              <a:rPr lang="ja-JP" altLang="en-US" dirty="0" smtClean="0"/>
              <a:t>２０種を２４回投げてみると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5010" r="12456" b="18304"/>
          <a:stretch/>
        </p:blipFill>
        <p:spPr>
          <a:xfrm>
            <a:off x="1843088" y="1431284"/>
            <a:ext cx="5557838" cy="4530164"/>
          </a:xfrm>
        </p:spPr>
      </p:pic>
    </p:spTree>
    <p:extLst>
      <p:ext uri="{BB962C8B-B14F-4D97-AF65-F5344CB8AC3E}">
        <p14:creationId xmlns:p14="http://schemas.microsoft.com/office/powerpoint/2010/main" val="565086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世界のコイン</a:t>
            </a:r>
            <a:r>
              <a:rPr lang="ja-JP" altLang="en-US" dirty="0" smtClean="0"/>
              <a:t>２０種を２４回投げてみると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4" y="1441865"/>
            <a:ext cx="7000875" cy="43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2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経済分野での活用：ボリンジャー・バンド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850" y="2174875"/>
            <a:ext cx="7966075" cy="3983037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1228725" y="1412725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is-IS" sz="2400" dirty="0"/>
              <a:t>任天堂  </a:t>
            </a:r>
            <a:r>
              <a:rPr lang="is-IS" altLang="ja-JP" sz="2400" dirty="0"/>
              <a:t>(7974) </a:t>
            </a:r>
            <a:r>
              <a:rPr lang="ja-JP" altLang="en-US" sz="2400" dirty="0" smtClean="0"/>
              <a:t>の株価</a:t>
            </a:r>
            <a:endParaRPr lang="is-I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5717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なぜ最確値が平均値に一致するのか</a:t>
            </a:r>
            <a:endParaRPr kumimoji="1" lang="ja-JP" altLang="en-US" dirty="0"/>
          </a:p>
        </p:txBody>
      </p:sp>
      <p:pic>
        <p:nvPicPr>
          <p:cNvPr id="6" name="コンテンツ プレースホルダー 5" descr="mostprobablevalue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1" y="1528763"/>
            <a:ext cx="8009839" cy="4557712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0289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誤差（</a:t>
            </a:r>
            <a:r>
              <a:rPr kumimoji="1" lang="ja-JP" altLang="en-US" dirty="0" smtClean="0"/>
              <a:t>試料平均の標準偏差）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σ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の求め方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28724" y="1275044"/>
            <a:ext cx="7000875" cy="4024482"/>
          </a:xfrm>
        </p:spPr>
        <p:txBody>
          <a:bodyPr>
            <a:normAutofit lnSpcReduction="10000"/>
          </a:bodyPr>
          <a:lstStyle/>
          <a:p>
            <a:r>
              <a:rPr lang="ja-JP" altLang="en-US" dirty="0" smtClean="0"/>
              <a:t>真の値を</a:t>
            </a:r>
            <a:r>
              <a:rPr lang="en-US" altLang="ja-JP" dirty="0" smtClean="0"/>
              <a:t> </a:t>
            </a:r>
            <a:r>
              <a:rPr lang="en-US" altLang="ja-JP" i="1" dirty="0" smtClean="0">
                <a:latin typeface="Century Schoolbook"/>
                <a:cs typeface="Century Schoolbook"/>
              </a:rPr>
              <a:t>Z</a:t>
            </a:r>
            <a:r>
              <a:rPr lang="en-US" altLang="ja-JP" dirty="0" smtClean="0"/>
              <a:t> ､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 </a:t>
            </a:r>
            <a:r>
              <a:rPr lang="ja-JP" altLang="en-US" dirty="0" smtClean="0"/>
              <a:t>回目の測定値を</a:t>
            </a:r>
            <a:r>
              <a:rPr lang="en-US" altLang="ja-JP" dirty="0" smtClean="0"/>
              <a:t> </a:t>
            </a:r>
            <a:r>
              <a:rPr lang="en-US" altLang="ja-JP" i="1" dirty="0" err="1" smtClean="0">
                <a:latin typeface="Century Schoolbook"/>
                <a:cs typeface="Century Schoolbook"/>
              </a:rPr>
              <a:t>M</a:t>
            </a:r>
            <a:r>
              <a:rPr lang="en-US" altLang="ja-JP" i="1" baseline="-25000" dirty="0" err="1" smtClean="0">
                <a:latin typeface="Century Schoolbook"/>
                <a:cs typeface="Century Schoolbook"/>
              </a:rPr>
              <a:t>i</a:t>
            </a:r>
            <a:r>
              <a:rPr lang="en-US" altLang="ja-JP" dirty="0" smtClean="0"/>
              <a:t>､ </a:t>
            </a:r>
            <a:r>
              <a:rPr lang="ja-JP" altLang="en-US" dirty="0" smtClean="0"/>
              <a:t>最確値を</a:t>
            </a:r>
            <a:r>
              <a:rPr lang="en-US" altLang="ja-JP" dirty="0" smtClean="0"/>
              <a:t> </a:t>
            </a:r>
            <a:r>
              <a:rPr lang="en-US" altLang="ja-JP" i="1" dirty="0" err="1" smtClean="0">
                <a:latin typeface="Century Schoolbook"/>
                <a:cs typeface="Century Schoolbook"/>
              </a:rPr>
              <a:t>Z</a:t>
            </a:r>
            <a:r>
              <a:rPr lang="en-US" altLang="ja-JP" i="1" baseline="-25000" dirty="0" err="1" smtClean="0">
                <a:latin typeface="Century Schoolbook"/>
                <a:cs typeface="Century Schoolbook"/>
              </a:rPr>
              <a:t>m</a:t>
            </a:r>
            <a:r>
              <a:rPr lang="en-US" altLang="ja-JP" dirty="0"/>
              <a:t> </a:t>
            </a:r>
            <a:r>
              <a:rPr lang="ja-JP" altLang="en-US" dirty="0" smtClean="0"/>
              <a:t>とする．測定回数</a:t>
            </a:r>
            <a:r>
              <a:rPr lang="en-US" altLang="ja-JP" dirty="0" smtClean="0"/>
              <a:t> </a:t>
            </a:r>
            <a:r>
              <a:rPr lang="en-US" altLang="ja-JP" i="1" dirty="0" smtClean="0">
                <a:latin typeface="Century Schoolbook"/>
                <a:cs typeface="Century Schoolbook"/>
              </a:rPr>
              <a:t>n</a:t>
            </a:r>
            <a:r>
              <a:rPr lang="en-US" altLang="ja-JP" dirty="0" smtClean="0"/>
              <a:t> </a:t>
            </a:r>
            <a:r>
              <a:rPr lang="ja-JP" altLang="en-US" dirty="0" smtClean="0"/>
              <a:t>が非常に大きい場合の母集団の標準偏差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σ</a:t>
            </a:r>
            <a:r>
              <a:rPr lang="en-US" altLang="ja-JP" dirty="0" smtClean="0"/>
              <a:t> </a:t>
            </a:r>
            <a:r>
              <a:rPr lang="ja-JP" altLang="en-US" dirty="0" smtClean="0"/>
              <a:t>は</a:t>
            </a:r>
            <a:br>
              <a:rPr lang="ja-JP" altLang="en-US" dirty="0" smtClean="0"/>
            </a:br>
            <a:r>
              <a:rPr lang="ja-JP" altLang="en-US" dirty="0" smtClean="0"/>
              <a:t/>
            </a:r>
            <a:br>
              <a:rPr lang="ja-JP" altLang="en-US" dirty="0" smtClean="0"/>
            </a:br>
            <a:endParaRPr lang="en-US" altLang="ja-JP" dirty="0" smtClean="0"/>
          </a:p>
          <a:p>
            <a:r>
              <a:rPr lang="ja-JP" altLang="en-US" dirty="0" smtClean="0"/>
              <a:t>測定で得られる試料分散（測定値の分散）</a:t>
            </a:r>
            <a:r>
              <a:rPr lang="en-US" altLang="ja-JP" dirty="0"/>
              <a:t> </a:t>
            </a:r>
            <a:r>
              <a:rPr lang="en-US" altLang="ja-JP" dirty="0" err="1" smtClean="0"/>
              <a:t>σ</a:t>
            </a:r>
            <a:r>
              <a:rPr lang="en-US" altLang="ja-JP" baseline="-25000" dirty="0" err="1" smtClean="0"/>
              <a:t>s</a:t>
            </a:r>
            <a:r>
              <a:rPr lang="en-US" altLang="ja-JP" dirty="0" smtClean="0"/>
              <a:t>  </a:t>
            </a:r>
            <a:r>
              <a:rPr lang="ja-JP" altLang="en-US" dirty="0" smtClean="0"/>
              <a:t>は</a:t>
            </a:r>
            <a:br>
              <a:rPr lang="ja-JP" altLang="en-US" dirty="0" smtClean="0"/>
            </a:br>
            <a:r>
              <a:rPr lang="ja-JP" altLang="en-US" dirty="0" smtClean="0"/>
              <a:t/>
            </a:r>
            <a:br>
              <a:rPr lang="ja-JP" altLang="en-US" dirty="0" smtClean="0"/>
            </a:br>
            <a:endParaRPr lang="ja-JP" altLang="en-US" dirty="0" smtClean="0"/>
          </a:p>
          <a:p>
            <a:r>
              <a:rPr lang="ja-JP" altLang="en-US" dirty="0" smtClean="0"/>
              <a:t>試料平均（最確値）の標準偏差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σ</a:t>
            </a:r>
            <a:r>
              <a:rPr lang="en-US" altLang="ja-JP" baseline="-25000" dirty="0" err="1" smtClean="0"/>
              <a:t>m</a:t>
            </a:r>
            <a:r>
              <a:rPr lang="en-US" altLang="ja-JP" dirty="0" smtClean="0"/>
              <a:t> </a:t>
            </a:r>
            <a:r>
              <a:rPr lang="ja-JP" altLang="en-US" dirty="0" smtClean="0"/>
              <a:t>が</a:t>
            </a:r>
            <a:endParaRPr kumimoji="1" lang="ja-JP" altLang="en-US" dirty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064762"/>
              </p:ext>
            </p:extLst>
          </p:nvPr>
        </p:nvGraphicFramePr>
        <p:xfrm>
          <a:off x="2503488" y="2581275"/>
          <a:ext cx="3962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3" imgW="2641600" imgH="495300" progId="Equation.DSMT4">
                  <p:embed/>
                </p:oleObj>
              </mc:Choice>
              <mc:Fallback>
                <p:oleObj name="Equation" r:id="rId3" imgW="26416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3488" y="2581275"/>
                        <a:ext cx="396240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378642"/>
              </p:ext>
            </p:extLst>
          </p:nvPr>
        </p:nvGraphicFramePr>
        <p:xfrm>
          <a:off x="3101975" y="3724275"/>
          <a:ext cx="2768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5" imgW="1384300" imgH="495300" progId="Equation.DSMT4">
                  <p:embed/>
                </p:oleObj>
              </mc:Choice>
              <mc:Fallback>
                <p:oleObj name="Equation" r:id="rId5" imgW="13843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1975" y="3724275"/>
                        <a:ext cx="27686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14850"/>
              </p:ext>
            </p:extLst>
          </p:nvPr>
        </p:nvGraphicFramePr>
        <p:xfrm>
          <a:off x="1800225" y="5283200"/>
          <a:ext cx="6248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7" imgW="3124200" imgH="533400" progId="Equation.DSMT4">
                  <p:embed/>
                </p:oleObj>
              </mc:Choice>
              <mc:Fallback>
                <p:oleObj name="Equation" r:id="rId7" imgW="3124200" imgH="533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0225" y="5283200"/>
                        <a:ext cx="6248400" cy="1066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37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確率誤差</a:t>
            </a:r>
            <a:r>
              <a:rPr kumimoji="1" lang="ja-JP" altLang="en-US" dirty="0" smtClean="0"/>
              <a:t>の求め方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 smtClean="0"/>
              <a:t>誤差の大きさが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ε</a:t>
            </a:r>
            <a:r>
              <a:rPr lang="en-US" altLang="ja-JP" dirty="0" smtClean="0"/>
              <a:t> </a:t>
            </a:r>
            <a:r>
              <a:rPr lang="ja-JP" altLang="en-US" dirty="0" smtClean="0"/>
              <a:t>より大きい確率と小さい確率が等しくなる幅</a:t>
            </a:r>
          </a:p>
          <a:p>
            <a:r>
              <a:rPr lang="ja-JP" altLang="en-US" dirty="0" smtClean="0"/>
              <a:t>試料平均の標準偏差（平均誤差）に係数を乗じて求める．測定回数が十分大きいとき</a:t>
            </a:r>
            <a:r>
              <a:rPr lang="en-US" altLang="ja-JP" dirty="0" smtClean="0"/>
              <a:t>､</a:t>
            </a:r>
            <a:r>
              <a:rPr lang="ja-JP" altLang="en-US" dirty="0" smtClean="0"/>
              <a:t>ほぼ</a:t>
            </a:r>
            <a:br>
              <a:rPr lang="ja-JP" altLang="en-US" dirty="0" smtClean="0"/>
            </a:br>
            <a:endParaRPr lang="ja-JP" altLang="en-US" dirty="0" smtClean="0"/>
          </a:p>
          <a:p>
            <a:pPr lvl="1"/>
            <a:r>
              <a:rPr lang="ja-JP" altLang="en-US" dirty="0" smtClean="0"/>
              <a:t>情報工学基礎実験</a:t>
            </a:r>
            <a:r>
              <a:rPr lang="en-US" altLang="ja-JP" dirty="0" smtClean="0"/>
              <a:t>Ⅰ</a:t>
            </a:r>
            <a:r>
              <a:rPr lang="ja-JP" altLang="en-US" dirty="0" smtClean="0"/>
              <a:t>では，上記の式で求めることとする．</a:t>
            </a:r>
          </a:p>
          <a:p>
            <a:r>
              <a:rPr lang="ja-JP" altLang="en-US" dirty="0" smtClean="0"/>
              <a:t>実際に行う程度の測定回数の場合には下表の係数が示されている（</a:t>
            </a:r>
            <a:r>
              <a:rPr lang="en-US" altLang="ja-JP" dirty="0" smtClean="0"/>
              <a:t>Jeffrey, 1932</a:t>
            </a:r>
            <a:r>
              <a:rPr lang="ja-JP" altLang="en-US" dirty="0" smtClean="0"/>
              <a:t>）が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情報工学基礎実験</a:t>
            </a:r>
            <a:r>
              <a:rPr lang="en-US" altLang="ja-JP" dirty="0" smtClean="0"/>
              <a:t>Ⅰ</a:t>
            </a:r>
            <a:r>
              <a:rPr lang="ja-JP" altLang="en-US" dirty="0" smtClean="0"/>
              <a:t>ではそこまで考えないことにする．</a:t>
            </a:r>
          </a:p>
          <a:p>
            <a:endParaRPr lang="en-US" altLang="ja-JP" dirty="0" smtClean="0"/>
          </a:p>
        </p:txBody>
      </p:sp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92982"/>
              </p:ext>
            </p:extLst>
          </p:nvPr>
        </p:nvGraphicFramePr>
        <p:xfrm>
          <a:off x="3402012" y="3177870"/>
          <a:ext cx="205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3" imgW="1028700" imgH="203200" progId="Equation.DSMT4">
                  <p:embed/>
                </p:oleObj>
              </mc:Choice>
              <mc:Fallback>
                <p:oleObj name="Equation" r:id="rId3" imgW="1028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2012" y="3177870"/>
                        <a:ext cx="2057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290852"/>
              </p:ext>
            </p:extLst>
          </p:nvPr>
        </p:nvGraphicFramePr>
        <p:xfrm>
          <a:off x="830387" y="5470769"/>
          <a:ext cx="7678609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411"/>
                <a:gridCol w="586836"/>
                <a:gridCol w="646515"/>
                <a:gridCol w="626623"/>
                <a:gridCol w="672303"/>
                <a:gridCol w="640617"/>
                <a:gridCol w="639884"/>
                <a:gridCol w="639884"/>
                <a:gridCol w="639884"/>
                <a:gridCol w="639884"/>
                <a:gridCol w="639884"/>
                <a:gridCol w="63988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測定回数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2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3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4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5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6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7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8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9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10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･･･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∞</a:t>
                      </a:r>
                      <a:endParaRPr kumimoji="1" lang="ja-JP" altLang="en-US" sz="1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係数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1.00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0.816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0.766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0.740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0.728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0.718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0.713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0.708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0.703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･･･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0.675</a:t>
                      </a:r>
                      <a:endParaRPr kumimoji="1" lang="ja-JP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13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誤差（標準偏差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確率誤差）を求める手順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 smtClean="0"/>
              <a:t>実験ノートに記録した測定値を表にして確認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93800" y="225809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金属球の直径</a:t>
            </a:r>
            <a:endParaRPr kumimoji="1" lang="ja-JP" altLang="en-US" sz="2400" dirty="0"/>
          </a:p>
        </p:txBody>
      </p:sp>
      <p:graphicFrame>
        <p:nvGraphicFramePr>
          <p:cNvPr id="9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159964"/>
              </p:ext>
            </p:extLst>
          </p:nvPr>
        </p:nvGraphicFramePr>
        <p:xfrm>
          <a:off x="1193800" y="2797908"/>
          <a:ext cx="62992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324"/>
                <a:gridCol w="1643491"/>
                <a:gridCol w="1572847"/>
                <a:gridCol w="21785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測定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直径</a:t>
                      </a:r>
                      <a:r>
                        <a:rPr kumimoji="1" lang="en-US" altLang="ja-JP" sz="2000" dirty="0" smtClean="0"/>
                        <a:t> (mm)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2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38.15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4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5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38.14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7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角丸四角形吹き出し 9"/>
          <p:cNvSpPr/>
          <p:nvPr/>
        </p:nvSpPr>
        <p:spPr>
          <a:xfrm>
            <a:off x="4640385" y="2258094"/>
            <a:ext cx="3604846" cy="2393462"/>
          </a:xfrm>
          <a:prstGeom prst="wedgeRoundRectCallout">
            <a:avLst>
              <a:gd name="adj1" fmla="val -70745"/>
              <a:gd name="adj2" fmla="val 31071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dirty="0" smtClean="0"/>
              <a:t>なにかおかしなことがおきていないか？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dirty="0" smtClean="0"/>
              <a:t>単位は間違っていないか？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dirty="0" smtClean="0"/>
              <a:t>写し間違いはないか？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dirty="0" smtClean="0"/>
              <a:t>桁数はそろっているか？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826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図形グループ 11"/>
          <p:cNvGrpSpPr/>
          <p:nvPr/>
        </p:nvGrpSpPr>
        <p:grpSpPr>
          <a:xfrm>
            <a:off x="1271954" y="2258094"/>
            <a:ext cx="3894065" cy="461665"/>
            <a:chOff x="1271954" y="2258094"/>
            <a:chExt cx="3894065" cy="461665"/>
          </a:xfrm>
        </p:grpSpPr>
        <p:sp>
          <p:nvSpPr>
            <p:cNvPr id="10" name="正方形/長方形 9"/>
            <p:cNvSpPr/>
            <p:nvPr/>
          </p:nvSpPr>
          <p:spPr>
            <a:xfrm>
              <a:off x="3516924" y="2328989"/>
              <a:ext cx="1563076" cy="3907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271954" y="2258094"/>
              <a:ext cx="3894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金属球の直径　　</a:t>
              </a:r>
              <a:r>
                <a:rPr kumimoji="1" lang="en-US" altLang="ja-JP" sz="2400" dirty="0" smtClean="0"/>
                <a:t>38.14  mm</a:t>
              </a:r>
              <a:endParaRPr kumimoji="1" lang="ja-JP" altLang="en-US" sz="2400" dirty="0"/>
            </a:p>
          </p:txBody>
        </p:sp>
      </p:grpSp>
      <p:graphicFrame>
        <p:nvGraphicFramePr>
          <p:cNvPr id="8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296049"/>
              </p:ext>
            </p:extLst>
          </p:nvPr>
        </p:nvGraphicFramePr>
        <p:xfrm>
          <a:off x="1193799" y="2797908"/>
          <a:ext cx="6924661" cy="3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16"/>
                <a:gridCol w="1806677"/>
                <a:gridCol w="1729018"/>
                <a:gridCol w="2394850"/>
              </a:tblGrid>
              <a:tr h="43558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200" dirty="0" smtClean="0"/>
                        <a:t>測定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200" dirty="0" smtClean="0"/>
                        <a:t>直径</a:t>
                      </a:r>
                      <a:r>
                        <a:rPr kumimoji="1" lang="en-US" altLang="ja-JP" sz="2200" dirty="0" smtClean="0"/>
                        <a:t> (mm)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200" dirty="0" smtClean="0"/>
                        <a:t>残差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100519" marR="100519" marT="50260" marB="50260"/>
                </a:tc>
              </a:tr>
              <a:tr h="4355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1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38.13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-0.01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100519" marR="100519" marT="50260" marB="50260"/>
                </a:tc>
              </a:tr>
              <a:tr h="4355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200" dirty="0" smtClean="0"/>
                        <a:t>2</a:t>
                      </a:r>
                      <a:endParaRPr kumimoji="1" lang="ja-JP" altLang="en-US" sz="2200" dirty="0" smtClean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38.15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0.01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100519" marR="100519" marT="50260" marB="50260"/>
                </a:tc>
              </a:tr>
              <a:tr h="4355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200" dirty="0" smtClean="0"/>
                        <a:t>3</a:t>
                      </a:r>
                      <a:endParaRPr kumimoji="1" lang="ja-JP" altLang="en-US" sz="2200" dirty="0" smtClean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38.16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0.02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100519" marR="100519" marT="50260" marB="50260"/>
                </a:tc>
              </a:tr>
              <a:tr h="4355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200" dirty="0" smtClean="0"/>
                        <a:t>4</a:t>
                      </a:r>
                      <a:endParaRPr kumimoji="1" lang="ja-JP" altLang="en-US" sz="2200" dirty="0" smtClean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38.13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-0.01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100519" marR="100519" marT="50260" marB="50260"/>
                </a:tc>
              </a:tr>
              <a:tr h="4355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200" dirty="0" smtClean="0"/>
                        <a:t>5</a:t>
                      </a:r>
                      <a:endParaRPr kumimoji="1" lang="ja-JP" altLang="en-US" sz="2200" dirty="0" smtClean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38.14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0.00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100519" marR="100519" marT="50260" marB="50260"/>
                </a:tc>
              </a:tr>
              <a:tr h="4355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200" dirty="0" smtClean="0"/>
                        <a:t>6</a:t>
                      </a:r>
                      <a:endParaRPr kumimoji="1" lang="ja-JP" altLang="en-US" sz="2200" dirty="0" smtClean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38.12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-0.02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100519" marR="100519" marT="50260" marB="50260"/>
                </a:tc>
              </a:tr>
              <a:tr h="4355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200" dirty="0" smtClean="0"/>
                        <a:t>7</a:t>
                      </a:r>
                      <a:endParaRPr kumimoji="1" lang="ja-JP" altLang="en-US" sz="2200" dirty="0" smtClean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38.16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 smtClean="0"/>
                        <a:t>0.02</a:t>
                      </a:r>
                      <a:endParaRPr kumimoji="1" lang="ja-JP" altLang="en-US" sz="2200" dirty="0"/>
                    </a:p>
                  </a:txBody>
                  <a:tcPr marL="100519" marR="100519" marT="50260" marB="50260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100519" marR="100519" marT="50260" marB="50260"/>
                </a:tc>
              </a:tr>
            </a:tbl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誤差（標準偏差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確率誤差）を求める手順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kumimoji="1" lang="ja-JP" altLang="en-US" dirty="0" smtClean="0"/>
              <a:t>最確値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最確値と各測定値の</a:t>
            </a:r>
            <a:r>
              <a:rPr lang="ja-JP" altLang="en-US" dirty="0" smtClean="0"/>
              <a:t>残差を求める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976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講義の目的、目標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今回</a:t>
            </a:r>
          </a:p>
          <a:p>
            <a:r>
              <a:rPr kumimoji="1" lang="ja-JP" altLang="en-US" dirty="0" smtClean="0"/>
              <a:t>有効数字の桁数を自分で決められるようになる</a:t>
            </a:r>
            <a:endParaRPr kumimoji="1" lang="en-US" altLang="ja-JP" dirty="0" smtClean="0"/>
          </a:p>
          <a:p>
            <a:r>
              <a:rPr lang="ja-JP" altLang="en-US" dirty="0" smtClean="0"/>
              <a:t>誤差値を計算できるようになる</a:t>
            </a:r>
            <a:endParaRPr lang="en-US" altLang="ja-JP" dirty="0" smtClean="0"/>
          </a:p>
          <a:p>
            <a:r>
              <a:rPr lang="ja-JP" altLang="en-US" dirty="0" smtClean="0"/>
              <a:t>測定結果を　「最確値</a:t>
            </a:r>
            <a:r>
              <a:rPr lang="en-US" altLang="ja-JP" dirty="0" smtClean="0"/>
              <a:t> ± </a:t>
            </a:r>
            <a:r>
              <a:rPr lang="ja-JP" altLang="en-US" dirty="0" smtClean="0"/>
              <a:t>誤差　単位」で書けるようになる</a:t>
            </a:r>
          </a:p>
          <a:p>
            <a:pPr marL="0" indent="0">
              <a:buNone/>
            </a:pPr>
            <a:r>
              <a:rPr lang="ja-JP" altLang="en-US" dirty="0" smtClean="0"/>
              <a:t>次回</a:t>
            </a:r>
            <a:endParaRPr lang="en-US" altLang="ja-JP" dirty="0" smtClean="0"/>
          </a:p>
          <a:p>
            <a:r>
              <a:rPr kumimoji="1" lang="ja-JP" altLang="en-US" dirty="0" smtClean="0"/>
              <a:t>絶対</a:t>
            </a:r>
            <a:r>
              <a:rPr kumimoji="1" lang="ja-JP" altLang="en-US" dirty="0" smtClean="0"/>
              <a:t>誤差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相対誤差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誤差伝搬の法則</a:t>
            </a:r>
          </a:p>
          <a:p>
            <a:r>
              <a:rPr kumimoji="1" lang="ja-JP" altLang="en-US" dirty="0" smtClean="0"/>
              <a:t>最小二乗法を使えるようになる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186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誤差（標準偏差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確率誤差）を求める手順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kumimoji="1" lang="ja-JP" altLang="en-US" dirty="0" smtClean="0"/>
              <a:t>残差の２乗から試料分散を求め</a:t>
            </a:r>
            <a:r>
              <a:rPr kumimoji="1" lang="en-US" altLang="ja-JP" dirty="0" smtClean="0"/>
              <a:t>､</a:t>
            </a:r>
            <a:r>
              <a:rPr lang="ja-JP" altLang="en-US" dirty="0" smtClean="0"/>
              <a:t>最確値の標準偏差を得る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055144"/>
              </p:ext>
            </p:extLst>
          </p:nvPr>
        </p:nvGraphicFramePr>
        <p:xfrm>
          <a:off x="1445656" y="2827641"/>
          <a:ext cx="6655038" cy="3347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409"/>
                <a:gridCol w="1736331"/>
                <a:gridCol w="1661696"/>
                <a:gridCol w="2301602"/>
              </a:tblGrid>
              <a:tr h="41862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 smtClean="0"/>
                        <a:t>測定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 smtClean="0"/>
                        <a:t>直径</a:t>
                      </a:r>
                      <a:r>
                        <a:rPr kumimoji="1" lang="en-US" altLang="ja-JP" sz="2100" dirty="0" smtClean="0"/>
                        <a:t> (mm)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 smtClean="0"/>
                        <a:t>残差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 smtClean="0"/>
                        <a:t>残差の</a:t>
                      </a:r>
                      <a:r>
                        <a:rPr kumimoji="1" lang="en-US" altLang="ja-JP" sz="2100" dirty="0" smtClean="0"/>
                        <a:t>2</a:t>
                      </a:r>
                      <a:r>
                        <a:rPr kumimoji="1" lang="ja-JP" altLang="en-US" sz="2100" dirty="0" smtClean="0"/>
                        <a:t>乗</a:t>
                      </a:r>
                      <a:r>
                        <a:rPr kumimoji="1" lang="en-US" altLang="ja-JP" sz="2100" dirty="0" smtClean="0"/>
                        <a:t> (x10</a:t>
                      </a:r>
                      <a:r>
                        <a:rPr kumimoji="1" lang="en-US" altLang="ja-JP" sz="2100" baseline="30000" dirty="0" smtClean="0"/>
                        <a:t>-4</a:t>
                      </a:r>
                      <a:r>
                        <a:rPr kumimoji="1" lang="en-US" altLang="ja-JP" sz="2100" dirty="0" smtClean="0"/>
                        <a:t>)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</a:tr>
              <a:tr h="41862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1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38.13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-0.01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1.00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</a:tr>
              <a:tr h="418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100" dirty="0" smtClean="0"/>
                        <a:t>2</a:t>
                      </a:r>
                      <a:endParaRPr kumimoji="1" lang="ja-JP" altLang="en-US" sz="2100" dirty="0" smtClean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38.15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0.01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1.00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</a:tr>
              <a:tr h="418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100" dirty="0" smtClean="0"/>
                        <a:t>3</a:t>
                      </a:r>
                      <a:endParaRPr kumimoji="1" lang="ja-JP" altLang="en-US" sz="2100" dirty="0" smtClean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38.16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0.02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4.00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</a:tr>
              <a:tr h="188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100" dirty="0" smtClean="0"/>
                        <a:t>4</a:t>
                      </a:r>
                      <a:endParaRPr kumimoji="1" lang="ja-JP" altLang="en-US" sz="2100" dirty="0" smtClean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38.13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-0.01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1.00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</a:tr>
              <a:tr h="418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100" dirty="0" smtClean="0"/>
                        <a:t>5</a:t>
                      </a:r>
                      <a:endParaRPr kumimoji="1" lang="ja-JP" altLang="en-US" sz="2100" dirty="0" smtClean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38.14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0.00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0.00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</a:tr>
              <a:tr h="418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100" dirty="0" smtClean="0"/>
                        <a:t>6</a:t>
                      </a:r>
                      <a:endParaRPr kumimoji="1" lang="ja-JP" altLang="en-US" sz="2100" dirty="0" smtClean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38.12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-0.02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4.00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</a:tr>
              <a:tr h="418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100" dirty="0" smtClean="0"/>
                        <a:t>7</a:t>
                      </a:r>
                      <a:endParaRPr kumimoji="1" lang="ja-JP" altLang="en-US" sz="2100" dirty="0" smtClean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38.16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0.02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100" dirty="0" smtClean="0"/>
                        <a:t>4.00</a:t>
                      </a:r>
                      <a:endParaRPr kumimoji="1" lang="ja-JP" altLang="en-US" sz="2100" dirty="0"/>
                    </a:p>
                  </a:txBody>
                  <a:tcPr marL="96605" marR="96605" marT="48303" marB="48303"/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100672" y="2372509"/>
            <a:ext cx="484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金属球の直径　　</a:t>
            </a:r>
            <a:r>
              <a:rPr kumimoji="1" lang="en-US" altLang="ja-JP" sz="2400" dirty="0" smtClean="0"/>
              <a:t>38.14 ± 0.01 mm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28725" y="6174648"/>
            <a:ext cx="7088900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試料分散の</a:t>
            </a:r>
            <a:r>
              <a:rPr kumimoji="1" lang="en-US" altLang="ja-JP" sz="2400" dirty="0" smtClean="0"/>
              <a:t>2</a:t>
            </a:r>
            <a:r>
              <a:rPr kumimoji="1" lang="ja-JP" altLang="en-US" sz="2400" dirty="0" smtClean="0"/>
              <a:t>乗</a:t>
            </a:r>
            <a:r>
              <a:rPr kumimoji="1" lang="en-US" altLang="ja-JP" sz="2400" dirty="0" smtClean="0"/>
              <a:t> =</a:t>
            </a: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2.14</a:t>
            </a:r>
            <a:r>
              <a:rPr kumimoji="1" lang="en-US" altLang="ja-JP" sz="2400" strike="sngStrike" dirty="0" smtClean="0"/>
              <a:t>29</a:t>
            </a:r>
            <a:r>
              <a:rPr kumimoji="1" lang="en-US" altLang="ja-JP" sz="2400" dirty="0" smtClean="0"/>
              <a:t> x 10</a:t>
            </a:r>
            <a:r>
              <a:rPr kumimoji="1" lang="en-US" altLang="ja-JP" sz="2400" baseline="30000" dirty="0" smtClean="0"/>
              <a:t>-4</a:t>
            </a:r>
            <a:r>
              <a:rPr kumimoji="1" lang="en-US" altLang="ja-JP" sz="2400" dirty="0" smtClean="0"/>
              <a:t>､ </a:t>
            </a:r>
            <a:r>
              <a:rPr kumimoji="1" lang="ja-JP" altLang="en-US" sz="2400" dirty="0" smtClean="0"/>
              <a:t>標準偏差</a:t>
            </a:r>
            <a:r>
              <a:rPr kumimoji="1" lang="en-US" altLang="ja-JP" sz="2400" dirty="0" smtClean="0"/>
              <a:t> = 0.0</a:t>
            </a:r>
            <a:r>
              <a:rPr kumimoji="1" lang="en-US" altLang="ja-JP" sz="2400" strike="sngStrike" dirty="0" smtClean="0"/>
              <a:t>065</a:t>
            </a:r>
            <a:endParaRPr kumimoji="1" lang="ja-JP" altLang="en-US" sz="2400" strike="sngStrike" baseline="30000" dirty="0"/>
          </a:p>
        </p:txBody>
      </p:sp>
    </p:spTree>
    <p:extLst>
      <p:ext uri="{BB962C8B-B14F-4D97-AF65-F5344CB8AC3E}">
        <p14:creationId xmlns:p14="http://schemas.microsoft.com/office/powerpoint/2010/main" val="18769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誤差（標準偏差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確率誤差）を求める手順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ja-JP" altLang="en-US" dirty="0" smtClean="0"/>
              <a:t>確率誤差は </a:t>
            </a:r>
            <a:r>
              <a:rPr lang="en-US" altLang="ja-JP" dirty="0" smtClean="0"/>
              <a:t>0.6745 </a:t>
            </a:r>
            <a:r>
              <a:rPr lang="ja-JP" altLang="en-US" dirty="0" smtClean="0"/>
              <a:t>を乗じ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219000"/>
              </p:ext>
            </p:extLst>
          </p:nvPr>
        </p:nvGraphicFramePr>
        <p:xfrm>
          <a:off x="1193800" y="2797908"/>
          <a:ext cx="706298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74"/>
                <a:gridCol w="1842766"/>
                <a:gridCol w="1763556"/>
                <a:gridCol w="24426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測定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直径</a:t>
                      </a:r>
                      <a:r>
                        <a:rPr kumimoji="1" lang="en-US" altLang="ja-JP" sz="2000" dirty="0" smtClean="0"/>
                        <a:t> (mm)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残差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残差の</a:t>
                      </a:r>
                      <a:r>
                        <a:rPr kumimoji="1" lang="en-US" altLang="ja-JP" sz="2000" dirty="0" smtClean="0"/>
                        <a:t>2</a:t>
                      </a:r>
                      <a:r>
                        <a:rPr kumimoji="1" lang="ja-JP" altLang="en-US" sz="2000" dirty="0" smtClean="0"/>
                        <a:t>乗</a:t>
                      </a:r>
                      <a:r>
                        <a:rPr kumimoji="1" lang="en-US" altLang="ja-JP" sz="2000" dirty="0" smtClean="0"/>
                        <a:t> (x10</a:t>
                      </a:r>
                      <a:r>
                        <a:rPr kumimoji="1" lang="en-US" altLang="ja-JP" sz="2000" baseline="30000" dirty="0" smtClean="0"/>
                        <a:t>-4</a:t>
                      </a:r>
                      <a:r>
                        <a:rPr kumimoji="1" lang="en-US" altLang="ja-JP" sz="2000" dirty="0" smtClean="0"/>
                        <a:t>)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2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38.15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4.00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4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1.00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5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38.14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0.00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-0.02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4.00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7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38.16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0.02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4.00</a:t>
                      </a:r>
                      <a:endParaRPr kumimoji="1" lang="ja-JP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774147" y="2061749"/>
            <a:ext cx="748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金属球の直径（確率誤差の場合）　　</a:t>
            </a:r>
            <a:r>
              <a:rPr kumimoji="1" lang="en-US" altLang="ja-JP" sz="2400" dirty="0" smtClean="0"/>
              <a:t>38.14 ± 0.01 mm</a:t>
            </a:r>
            <a:endParaRPr kumimoji="1" lang="ja-JP" altLang="en-US" sz="2400" dirty="0"/>
          </a:p>
        </p:txBody>
      </p:sp>
      <p:grpSp>
        <p:nvGrpSpPr>
          <p:cNvPr id="8" name="図形グループ 7"/>
          <p:cNvGrpSpPr/>
          <p:nvPr/>
        </p:nvGrpSpPr>
        <p:grpSpPr>
          <a:xfrm>
            <a:off x="4515466" y="5726309"/>
            <a:ext cx="4171334" cy="750691"/>
            <a:chOff x="1193800" y="5652998"/>
            <a:chExt cx="4171334" cy="750691"/>
          </a:xfrm>
          <a:solidFill>
            <a:schemeClr val="bg2"/>
          </a:solidFill>
        </p:grpSpPr>
        <p:sp>
          <p:nvSpPr>
            <p:cNvPr id="6" name="テキスト ボックス 5"/>
            <p:cNvSpPr txBox="1"/>
            <p:nvPr/>
          </p:nvSpPr>
          <p:spPr>
            <a:xfrm>
              <a:off x="1193800" y="5942024"/>
              <a:ext cx="4171334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標準偏差</a:t>
              </a:r>
              <a:r>
                <a:rPr kumimoji="1" lang="en-US" altLang="ja-JP" sz="2400" dirty="0" smtClean="0"/>
                <a:t>×0.6745 = 0.0</a:t>
              </a:r>
              <a:r>
                <a:rPr kumimoji="1" lang="en-US" altLang="ja-JP" sz="2400" strike="sngStrike" dirty="0" smtClean="0"/>
                <a:t>06745</a:t>
              </a:r>
              <a:endParaRPr kumimoji="1" lang="ja-JP" altLang="en-US" sz="2400" strike="sngStrike" baseline="30000" dirty="0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4171334" y="5652998"/>
              <a:ext cx="35583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5101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参考書など</a:t>
            </a:r>
            <a:endParaRPr kumimoji="1" lang="ja-JP" altLang="en-US" dirty="0"/>
          </a:p>
        </p:txBody>
      </p:sp>
      <p:pic>
        <p:nvPicPr>
          <p:cNvPr id="6" name="コンテンツ プレースホルダー 5" descr="reference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" r="-768"/>
          <a:stretch/>
        </p:blipFill>
        <p:spPr>
          <a:xfrm>
            <a:off x="451338" y="1873738"/>
            <a:ext cx="8235462" cy="4343400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5128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signum_addi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69" y="3003186"/>
            <a:ext cx="7372985" cy="36163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誤差の含まれる桁のうち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最上位の桁が有効数字を決める</a:t>
            </a:r>
            <a:r>
              <a:rPr lang="ja-JP" altLang="en-US" dirty="0" smtClean="0"/>
              <a:t/>
            </a:r>
            <a:br>
              <a:rPr lang="ja-JP" altLang="en-US" dirty="0" smtClean="0"/>
            </a:br>
            <a:r>
              <a:rPr lang="ja-JP" altLang="en-US" dirty="0" smtClean="0"/>
              <a:t>例）振り子の支点からおもりの重心まで</a:t>
            </a:r>
          </a:p>
          <a:p>
            <a:pPr lvl="1"/>
            <a:r>
              <a:rPr kumimoji="1" lang="ja-JP" altLang="en-US" dirty="0" smtClean="0"/>
              <a:t>鋼線の長さは巻き尺で</a:t>
            </a:r>
            <a:r>
              <a:rPr kumimoji="1" lang="en-US" altLang="ja-JP" dirty="0" smtClean="0"/>
              <a:t>､</a:t>
            </a:r>
            <a:r>
              <a:rPr lang="ja-JP" altLang="en-US" dirty="0" smtClean="0"/>
              <a:t>金属球の直径はノギスで</a:t>
            </a:r>
            <a:endParaRPr kumimoji="1" lang="ja-JP" altLang="en-US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有効数字の計算での扱い：加減算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239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signum_muldiv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" y="3227705"/>
            <a:ext cx="7815580" cy="32492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有効数字の計算での扱い：</a:t>
            </a:r>
            <a:r>
              <a:rPr lang="ja-JP" altLang="en-US" dirty="0" smtClean="0"/>
              <a:t>剰余算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誤差の割合が大きい＝有効数字の桁数が小さい値が有効数字を決める</a:t>
            </a:r>
            <a:br>
              <a:rPr kumimoji="1" lang="ja-JP" altLang="en-US" dirty="0" smtClean="0"/>
            </a:br>
            <a:r>
              <a:rPr lang="ja-JP" altLang="en-US" dirty="0" smtClean="0"/>
              <a:t>例）　円盤の体積</a:t>
            </a:r>
          </a:p>
          <a:p>
            <a:pPr lvl="1"/>
            <a:r>
              <a:rPr lang="ja-JP" altLang="en-US" dirty="0" smtClean="0"/>
              <a:t>直径</a:t>
            </a:r>
            <a:r>
              <a:rPr lang="en-US" altLang="ja-JP" dirty="0" smtClean="0"/>
              <a:t>､</a:t>
            </a:r>
            <a:r>
              <a:rPr lang="ja-JP" altLang="en-US" dirty="0" smtClean="0"/>
              <a:t>厚み　ともにものさしではかれるが．．．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576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有効数字の計算での扱い</a:t>
            </a:r>
            <a:r>
              <a:rPr lang="ja-JP" altLang="en-US" dirty="0" smtClean="0"/>
              <a:t>：</a:t>
            </a:r>
            <a:br>
              <a:rPr lang="ja-JP" altLang="en-US" dirty="0" smtClean="0"/>
            </a:br>
            <a:r>
              <a:rPr lang="ja-JP" altLang="en-US" dirty="0" smtClean="0"/>
              <a:t>丸め誤差と桁落ち</a:t>
            </a:r>
            <a:endParaRPr kumimoji="1" lang="ja-JP" altLang="en-US" dirty="0"/>
          </a:p>
        </p:txBody>
      </p:sp>
      <p:pic>
        <p:nvPicPr>
          <p:cNvPr id="4" name="コンテンツ プレースホルダー 3" descr="signum_drop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6"/>
          <a:stretch/>
        </p:blipFill>
        <p:spPr>
          <a:xfrm>
            <a:off x="539686" y="2026810"/>
            <a:ext cx="8147114" cy="3486785"/>
          </a:xfrm>
          <a:noFill/>
        </p:spPr>
      </p:pic>
    </p:spTree>
    <p:extLst>
      <p:ext uri="{BB962C8B-B14F-4D97-AF65-F5344CB8AC3E}">
        <p14:creationId xmlns:p14="http://schemas.microsoft.com/office/powerpoint/2010/main" val="283986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測定とは？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単位を基準量にして物理量を数値化する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MKS</a:t>
            </a:r>
            <a:r>
              <a:rPr lang="ja-JP" altLang="en-US" dirty="0" smtClean="0"/>
              <a:t>単位系を使う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長さ・・・</a:t>
            </a:r>
            <a:r>
              <a:rPr lang="en-US" altLang="ja-JP" dirty="0" smtClean="0"/>
              <a:t>m </a:t>
            </a:r>
            <a:r>
              <a:rPr lang="ja-JP" altLang="en-US" dirty="0" smtClean="0"/>
              <a:t>、質量・・・</a:t>
            </a:r>
            <a:r>
              <a:rPr lang="en-US" altLang="ja-JP" dirty="0" smtClean="0"/>
              <a:t>kg  </a:t>
            </a:r>
            <a:r>
              <a:rPr lang="ja-JP" altLang="en-US" dirty="0" smtClean="0"/>
              <a:t>、時間・・・</a:t>
            </a:r>
            <a:r>
              <a:rPr lang="en-US" altLang="ja-JP" dirty="0" smtClean="0"/>
              <a:t>sec  </a:t>
            </a:r>
          </a:p>
          <a:p>
            <a:r>
              <a:rPr lang="ja-JP" altLang="en-US" dirty="0" smtClean="0"/>
              <a:t>直接測定：　測定器具で基準量と比較して得る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測定器具や装置の使い方を学ぶ</a:t>
            </a:r>
            <a:endParaRPr lang="en-US" altLang="ja-JP" dirty="0" smtClean="0"/>
          </a:p>
          <a:p>
            <a:r>
              <a:rPr lang="ja-JP" altLang="en-US" dirty="0" smtClean="0"/>
              <a:t>間接測定：　測定で得た値から計算により得る</a:t>
            </a:r>
          </a:p>
          <a:p>
            <a:pPr lvl="1"/>
            <a:r>
              <a:rPr lang="ja-JP" altLang="en-US" dirty="0" smtClean="0"/>
              <a:t>例）</a:t>
            </a:r>
            <a:r>
              <a:rPr lang="en-US" altLang="ja-JP" dirty="0" smtClean="0"/>
              <a:t> </a:t>
            </a:r>
            <a:r>
              <a:rPr lang="ja-JP" altLang="en-US" dirty="0" smtClean="0"/>
              <a:t>体積</a:t>
            </a:r>
            <a:r>
              <a:rPr lang="en-US" altLang="ja-JP" dirty="0" smtClean="0"/>
              <a:t>､</a:t>
            </a:r>
            <a:r>
              <a:rPr lang="ja-JP" altLang="en-US" dirty="0" smtClean="0"/>
              <a:t>面積</a:t>
            </a:r>
            <a:r>
              <a:rPr lang="en-US" altLang="ja-JP" dirty="0" smtClean="0"/>
              <a:t>､</a:t>
            </a:r>
            <a:r>
              <a:rPr lang="ja-JP" altLang="en-US" dirty="0" smtClean="0"/>
              <a:t>加速度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実験方法、理論、計算方法を学ぶ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4497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補助単位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265575"/>
              </p:ext>
            </p:extLst>
          </p:nvPr>
        </p:nvGraphicFramePr>
        <p:xfrm>
          <a:off x="1193800" y="2186038"/>
          <a:ext cx="65151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2171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倍数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補助単位記号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よみ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-12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p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ピコ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-9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n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ナノ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-6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µ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マイクロ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-3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m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ミリ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3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キロ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6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M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メガ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9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G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ギガ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/>
                        <a:t>×10</a:t>
                      </a:r>
                      <a:r>
                        <a:rPr kumimoji="1" lang="en-US" altLang="ja-JP" sz="2000" baseline="30000" dirty="0" smtClean="0"/>
                        <a:t>12</a:t>
                      </a:r>
                      <a:endParaRPr kumimoji="1" lang="ja-JP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T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テラ</a:t>
                      </a:r>
                      <a:endParaRPr kumimoji="1" lang="ja-JP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1193800" y="1773679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※</a:t>
            </a:r>
            <a:r>
              <a:rPr kumimoji="1" lang="ja-JP" altLang="en-US" sz="2000" dirty="0" smtClean="0"/>
              <a:t>理系なら</a:t>
            </a:r>
            <a:r>
              <a:rPr kumimoji="1" lang="en-US" altLang="ja-JP" sz="2000" dirty="0" smtClean="0"/>
              <a:t>､</a:t>
            </a:r>
            <a:r>
              <a:rPr kumimoji="1" lang="ja-JP" altLang="en-US" sz="2000" dirty="0" smtClean="0"/>
              <a:t>覚えましょう。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276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クイズ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dirty="0" smtClean="0"/>
              <a:t>　１８世紀末に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世界基準となるべく考案され定義された長さの単位メートル。では</a:t>
            </a:r>
            <a:r>
              <a:rPr kumimoji="1" lang="en-US" altLang="ja-JP" dirty="0" smtClean="0"/>
              <a:t>､</a:t>
            </a:r>
            <a:r>
              <a:rPr kumimoji="1" lang="ja-JP" altLang="en-US" dirty="0" smtClean="0"/>
              <a:t>当時何の長さを基準として１メートルを定めたか？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722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有効数字とその桁数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測定値を表す数字のうち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意味があるもの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10</a:t>
            </a:r>
            <a:r>
              <a:rPr lang="ja-JP" altLang="en-US" dirty="0" smtClean="0"/>
              <a:t>進法と</a:t>
            </a:r>
            <a:r>
              <a:rPr lang="en-US" altLang="ja-JP" dirty="0" smtClean="0"/>
              <a:t>2</a:t>
            </a:r>
            <a:r>
              <a:rPr lang="ja-JP" altLang="en-US" dirty="0" smtClean="0"/>
              <a:t>進法では有効数字の桁数はかわる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有効数字の桁数＝測定値の持つシャノン情報量　（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情報理論）</a:t>
            </a:r>
            <a:endParaRPr lang="en-US" altLang="ja-JP" dirty="0" smtClean="0"/>
          </a:p>
          <a:p>
            <a:r>
              <a:rPr lang="ja-JP" altLang="en-US" dirty="0" smtClean="0"/>
              <a:t>最大何桁とれるかは、測定範囲での分解能で決まる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巻き尺、ノギス、マイクロメーター、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つまようじの太さを測定するにはどれがいい？</a:t>
            </a:r>
            <a:endParaRPr lang="en-US" altLang="ja-JP" dirty="0" smtClean="0"/>
          </a:p>
          <a:p>
            <a:r>
              <a:rPr lang="en-US" altLang="ja-JP" dirty="0" smtClean="0"/>
              <a:t> </a:t>
            </a:r>
            <a:r>
              <a:rPr lang="ja-JP" altLang="en-US" dirty="0" smtClean="0"/>
              <a:t>０でない最上位桁から、誤差にうもれない桁まで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ミリ単位で川の水位を測定するのは意味がない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誤差のない測定はない　（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現代物理学）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63500" y="4737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933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測定の誤差と精度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 smtClean="0"/>
              <a:t>同じ測定でも繰り返すと値はばらつく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精度：　ばらつきの度合い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　ばらつき「少ない」　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「精度が高い」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正確度：　偏りの度合い、測定値の中心と真の値の差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偏り「小さい」　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「正確度が高い」「不確かさが低い」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</a:t>
            </a:r>
            <a:endParaRPr lang="en-US" altLang="ja-JP" dirty="0" smtClean="0"/>
          </a:p>
          <a:p>
            <a:r>
              <a:rPr lang="ja-JP" altLang="en-US" dirty="0" smtClean="0"/>
              <a:t>知りたい「真の値」は測定値から推測する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測定値は誤差を含む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誤差の大きさは測定ごとに変わる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　真の値　＝　測定値　ー　誤差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知ることができるのは、ばらついた測定値の集合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20936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最確値：真の値の推定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ja-JP" altLang="en-US" dirty="0" smtClean="0"/>
              <a:t>偶然誤差は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測定値（と誤差）がガウス分布に従う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仮定：多くの小さな「偶然」が合計され誤差になる</a:t>
            </a:r>
            <a:endParaRPr lang="en-US" altLang="ja-JP" dirty="0" smtClean="0"/>
          </a:p>
          <a:p>
            <a:r>
              <a:rPr lang="ja-JP" altLang="en-US" dirty="0" smtClean="0"/>
              <a:t>最確値は分布の中心</a:t>
            </a:r>
          </a:p>
          <a:p>
            <a:pPr lvl="1"/>
            <a:r>
              <a:rPr lang="ja-JP" altLang="en-US" dirty="0" smtClean="0"/>
              <a:t>同じ重みの直接測定なら</a:t>
            </a:r>
            <a:r>
              <a:rPr lang="en-US" altLang="ja-JP" dirty="0" smtClean="0"/>
              <a:t>､</a:t>
            </a:r>
            <a:r>
              <a:rPr lang="ja-JP" altLang="en-US" dirty="0" smtClean="0"/>
              <a:t>平均値（相加平均）になる</a:t>
            </a:r>
          </a:p>
          <a:p>
            <a:pPr lvl="1"/>
            <a:r>
              <a:rPr lang="ja-JP" altLang="en-US" dirty="0" smtClean="0"/>
              <a:t>線形の関係がある場合は</a:t>
            </a:r>
            <a:r>
              <a:rPr lang="en-US" altLang="ja-JP" dirty="0" smtClean="0"/>
              <a:t>､</a:t>
            </a:r>
            <a:r>
              <a:rPr lang="ja-JP" altLang="en-US" dirty="0" smtClean="0"/>
              <a:t>最小二乗法で求める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 smtClean="0"/>
          </a:p>
          <a:p>
            <a:r>
              <a:rPr kumimoji="1" lang="ja-JP" altLang="en-US" dirty="0" smtClean="0"/>
              <a:t>精度（</a:t>
            </a:r>
            <a:r>
              <a:rPr kumimoji="1" lang="en-US" altLang="ja-JP" dirty="0" smtClean="0"/>
              <a:t>↔</a:t>
            </a:r>
            <a:r>
              <a:rPr kumimoji="1" lang="ja-JP" altLang="en-US" dirty="0" smtClean="0"/>
              <a:t>ばらつき）の大きさが誤差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＝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ガウス分布の幅</a:t>
            </a:r>
          </a:p>
          <a:p>
            <a:pPr lvl="1"/>
            <a:r>
              <a:rPr lang="ja-JP" altLang="en-US" dirty="0" smtClean="0"/>
              <a:t>標準偏差</a:t>
            </a:r>
            <a:r>
              <a:rPr lang="en-US" altLang="ja-JP" dirty="0" smtClean="0"/>
              <a:t>､</a:t>
            </a:r>
            <a:r>
              <a:rPr lang="ja-JP" altLang="en-US" dirty="0" smtClean="0"/>
              <a:t>確率誤差　などを使って幅をあらわす</a:t>
            </a:r>
            <a:endParaRPr kumimoji="1" lang="en-US" altLang="ja-JP" dirty="0" smtClean="0"/>
          </a:p>
          <a:p>
            <a:r>
              <a:rPr lang="ja-JP" altLang="en-US" dirty="0" smtClean="0"/>
              <a:t>測定をくりかえせば最確値は真の値に近づく</a:t>
            </a:r>
            <a:endParaRPr kumimoji="1" lang="en-US" altLang="ja-JP" dirty="0" smtClean="0"/>
          </a:p>
          <a:p>
            <a:r>
              <a:rPr lang="ja-JP" altLang="en-US" dirty="0" smtClean="0"/>
              <a:t>ガウス分布に従わない誤差＝系統誤差からは逃げられない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値のかたよりの原因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864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系統誤差はゼロにする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明確な理由で生じる偏りの原因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偶然ではない、原因をみつけてなおすべき</a:t>
            </a:r>
            <a:endParaRPr kumimoji="1" lang="en-US" altLang="ja-JP" dirty="0" smtClean="0"/>
          </a:p>
          <a:p>
            <a:r>
              <a:rPr lang="ja-JP" altLang="en-US" dirty="0" smtClean="0"/>
              <a:t>系統誤差のよくある原因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測定器に原因がある場合（機械誤差）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例）定規の端がすり減っていた、ノギスのあごがまがって開いていた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測定者のくせが原因の場合（個人誤差）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例）めもりを右斜め上からみるのでいつも短めになっていた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計算での不注意で値がずれていた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例）桁落ちで値が</a:t>
            </a:r>
            <a:r>
              <a:rPr lang="en-US" altLang="ja-JP" dirty="0" smtClean="0"/>
              <a:t> 0 </a:t>
            </a:r>
            <a:r>
              <a:rPr lang="ja-JP" altLang="en-US" dirty="0" smtClean="0"/>
              <a:t>になっていた</a:t>
            </a:r>
            <a:endParaRPr lang="en-US" altLang="ja-JP" dirty="0" smtClean="0"/>
          </a:p>
          <a:p>
            <a:r>
              <a:rPr lang="ja-JP" altLang="en-US" dirty="0" smtClean="0"/>
              <a:t>測定方法、実験方法や理論の誤りも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02713249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659</TotalTime>
  <Words>835</Words>
  <Application>Microsoft Macintosh PowerPoint</Application>
  <PresentationFormat>画面に合わせる (4:3)</PresentationFormat>
  <Paragraphs>265</Paragraphs>
  <Slides>25</Slides>
  <Notes>0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7" baseType="lpstr">
      <vt:lpstr>ギャラリー</vt:lpstr>
      <vt:lpstr>Equation</vt:lpstr>
      <vt:lpstr>測定とデータの扱い方</vt:lpstr>
      <vt:lpstr>講義の目的、目標</vt:lpstr>
      <vt:lpstr>測定とは？</vt:lpstr>
      <vt:lpstr>補助単位</vt:lpstr>
      <vt:lpstr>クイズ</vt:lpstr>
      <vt:lpstr>有効数字とその桁数</vt:lpstr>
      <vt:lpstr>測定の誤差と精度</vt:lpstr>
      <vt:lpstr>最確値：真の値の推定</vt:lpstr>
      <vt:lpstr>系統誤差はゼロにする</vt:lpstr>
      <vt:lpstr>誤差のある値の書き方</vt:lpstr>
      <vt:lpstr>誤差の求め方：ガウス分布を仮定</vt:lpstr>
      <vt:lpstr>世界のコイン２０種を２４回投げてみると</vt:lpstr>
      <vt:lpstr>世界のコイン２０種を２４回投げてみると</vt:lpstr>
      <vt:lpstr>経済分野での活用：ボリンジャー・バンド</vt:lpstr>
      <vt:lpstr>なぜ最確値が平均値に一致するのか</vt:lpstr>
      <vt:lpstr>誤差（試料平均の標準偏差） σ の求め方</vt:lpstr>
      <vt:lpstr>確率誤差の求め方</vt:lpstr>
      <vt:lpstr>誤差（標準偏差､確率誤差）を求める手順</vt:lpstr>
      <vt:lpstr>誤差（標準偏差､確率誤差）を求める手順</vt:lpstr>
      <vt:lpstr>誤差（標準偏差､確率誤差）を求める手順</vt:lpstr>
      <vt:lpstr>誤差（標準偏差､確率誤差）を求める手順</vt:lpstr>
      <vt:lpstr>参考書など</vt:lpstr>
      <vt:lpstr>有効数字の計算での扱い：加減算</vt:lpstr>
      <vt:lpstr>有効数字の計算での扱い：剰余算</vt:lpstr>
      <vt:lpstr>有効数字の計算での扱い： 丸め誤差と桁落ち</vt:lpstr>
    </vt:vector>
  </TitlesOfParts>
  <Company>九州工業大学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測定とデータの扱い方</dc:title>
  <dc:creator>下薗 真一</dc:creator>
  <cp:lastModifiedBy>下薗 真一</cp:lastModifiedBy>
  <cp:revision>48</cp:revision>
  <cp:lastPrinted>2016-09-27T03:17:03Z</cp:lastPrinted>
  <dcterms:created xsi:type="dcterms:W3CDTF">2014-09-28T15:13:31Z</dcterms:created>
  <dcterms:modified xsi:type="dcterms:W3CDTF">2016-10-03T14:06:19Z</dcterms:modified>
</cp:coreProperties>
</file>